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8" r:id="rId6"/>
    <p:sldId id="259" r:id="rId7"/>
    <p:sldId id="260" r:id="rId8"/>
    <p:sldId id="263" r:id="rId9"/>
  </p:sldIdLst>
  <p:sldSz cx="9144000" cy="5143500" type="screen16x9"/>
  <p:notesSz cx="6797675" cy="9926638"/>
  <p:defaultTextStyle>
    <a:defPPr>
      <a:defRPr lang="fr-FR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9933FF"/>
    <a:srgbClr val="57A3D7"/>
    <a:srgbClr val="CCECFF"/>
    <a:srgbClr val="000000"/>
    <a:srgbClr val="C10044"/>
    <a:srgbClr val="CC6600"/>
    <a:srgbClr val="75415D"/>
    <a:srgbClr val="669933"/>
    <a:srgbClr val="AAB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773CE-F080-49E8-8498-D85206AF8430}" v="87" dt="2020-07-03T12:14:03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3979" autoAdjust="0"/>
  </p:normalViewPr>
  <p:slideViewPr>
    <p:cSldViewPr>
      <p:cViewPr varScale="1">
        <p:scale>
          <a:sx n="91" d="100"/>
          <a:sy n="91" d="100"/>
        </p:scale>
        <p:origin x="584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0" d="100"/>
          <a:sy n="60" d="100"/>
        </p:scale>
        <p:origin x="-3414" y="-26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72481" y="351219"/>
            <a:ext cx="2874285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l">
              <a:defRPr sz="1200">
                <a:latin typeface="TSTAR PRO" pitchFamily="50" charset="0"/>
              </a:defRPr>
            </a:lvl1pPr>
          </a:lstStyle>
          <a:p>
            <a:r>
              <a:rPr lang="fr-CH" dirty="0"/>
              <a:t>éducation21</a:t>
            </a:r>
          </a:p>
        </p:txBody>
      </p:sp>
      <p:sp>
        <p:nvSpPr>
          <p:cNvPr id="7" name="Espace réservé de la date 2"/>
          <p:cNvSpPr>
            <a:spLocks noGrp="1"/>
          </p:cNvSpPr>
          <p:nvPr>
            <p:ph type="dt" idx="1"/>
          </p:nvPr>
        </p:nvSpPr>
        <p:spPr>
          <a:xfrm>
            <a:off x="3379538" y="351219"/>
            <a:ext cx="2945659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r">
              <a:defRPr sz="1200">
                <a:latin typeface="TSTAR PRO" pitchFamily="50" charset="0"/>
              </a:defRPr>
            </a:lvl1pPr>
          </a:lstStyle>
          <a:p>
            <a:r>
              <a:rPr lang="de-DE"/>
              <a:t>28.10.2012</a:t>
            </a:r>
            <a:endParaRPr lang="fr-CH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2"/>
          </p:nvPr>
        </p:nvSpPr>
        <p:spPr>
          <a:xfrm>
            <a:off x="472480" y="9340906"/>
            <a:ext cx="2854984" cy="351219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l">
              <a:defRPr sz="1200">
                <a:latin typeface="TSTAR PRO" pitchFamily="50" charset="0"/>
              </a:defRPr>
            </a:lvl1pPr>
          </a:lstStyle>
          <a:p>
            <a:endParaRPr lang="fr-CH" dirty="0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3"/>
          </p:nvPr>
        </p:nvSpPr>
        <p:spPr>
          <a:xfrm>
            <a:off x="3780642" y="9340906"/>
            <a:ext cx="2544555" cy="312685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r">
              <a:defRPr sz="1200">
                <a:latin typeface="TSTAR PRO" pitchFamily="50" charset="0"/>
              </a:defRPr>
            </a:lvl1pPr>
          </a:lstStyle>
          <a:p>
            <a:fld id="{3DC19291-B249-475F-8D01-CB6C3F59FD70}" type="slidenum">
              <a:rPr lang="fr-CH" smtClean="0"/>
              <a:pPr/>
              <a:t>‹N›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43855" y="351219"/>
            <a:ext cx="2874285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l">
              <a:defRPr sz="1200">
                <a:latin typeface="TSTAR PRO" pitchFamily="50" charset="0"/>
              </a:defRPr>
            </a:lvl1pPr>
          </a:lstStyle>
          <a:p>
            <a:r>
              <a:rPr lang="fr-CH" dirty="0"/>
              <a:t>éducation21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470213" y="351219"/>
            <a:ext cx="2945659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r">
              <a:defRPr sz="1200">
                <a:latin typeface="TSTAR PRO" pitchFamily="50" charset="0"/>
              </a:defRPr>
            </a:lvl1pPr>
          </a:lstStyle>
          <a:p>
            <a:r>
              <a:rPr lang="de-DE"/>
              <a:t>28.10.2012</a:t>
            </a:r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66700" y="977900"/>
            <a:ext cx="6430963" cy="3617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543855" y="4715154"/>
            <a:ext cx="5852717" cy="4466987"/>
          </a:xfrm>
          <a:prstGeom prst="rect">
            <a:avLst/>
          </a:prstGeom>
        </p:spPr>
        <p:txBody>
          <a:bodyPr vert="horz" lIns="0" tIns="45717" rIns="0" bIns="45717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543854" y="9340906"/>
            <a:ext cx="2854984" cy="351219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l">
              <a:defRPr sz="1200">
                <a:latin typeface="TSTAR PRO" pitchFamily="50" charset="0"/>
              </a:defRPr>
            </a:lvl1pPr>
          </a:lstStyle>
          <a:p>
            <a:endParaRPr lang="fr-CH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2017" y="9340906"/>
            <a:ext cx="2544555" cy="312685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r">
              <a:defRPr sz="1200">
                <a:latin typeface="TSTAR PRO" pitchFamily="50" charset="0"/>
              </a:defRPr>
            </a:lvl1pPr>
          </a:lstStyle>
          <a:p>
            <a:fld id="{3DC19291-B249-475F-8D01-CB6C3F59FD70}" type="slidenum">
              <a:rPr lang="fr-CH" smtClean="0"/>
              <a:pPr/>
              <a:t>‹N›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1pPr>
    <a:lvl2pPr marL="457148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2pPr>
    <a:lvl3pPr marL="914296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3pPr>
    <a:lvl4pPr marL="1371444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4pPr>
    <a:lvl5pPr marL="1828592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CH" smtClean="0"/>
              <a:t>éducation21</a:t>
            </a:r>
            <a:endParaRPr lang="fr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28.10.2012</a:t>
            </a:r>
            <a:endParaRPr lang="fr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DC19291-B249-475F-8D01-CB6C3F59FD70}" type="slidenum">
              <a:rPr lang="fr-CH" smtClean="0"/>
              <a:pPr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2199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" y="0"/>
            <a:ext cx="9143999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fr-CH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31641" y="1597823"/>
            <a:ext cx="7126560" cy="1102519"/>
          </a:xfrm>
        </p:spPr>
        <p:txBody>
          <a:bodyPr>
            <a:normAutofit/>
          </a:bodyPr>
          <a:lstStyle>
            <a:lvl1pPr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pour modifier le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1" y="2914650"/>
            <a:ext cx="6440761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fr-CH" dirty="0"/>
          </a:p>
        </p:txBody>
      </p:sp>
      <p:pic>
        <p:nvPicPr>
          <p:cNvPr id="10" name="Image 9" descr="e21_Logo_def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1315" y="147333"/>
            <a:ext cx="3011728" cy="1338545"/>
          </a:xfrm>
          <a:prstGeom prst="rect">
            <a:avLst/>
          </a:prstGeom>
        </p:spPr>
      </p:pic>
      <p:grpSp>
        <p:nvGrpSpPr>
          <p:cNvPr id="9" name="Groupe 15"/>
          <p:cNvGrpSpPr/>
          <p:nvPr userDrawn="1"/>
        </p:nvGrpSpPr>
        <p:grpSpPr>
          <a:xfrm>
            <a:off x="1331641" y="4731990"/>
            <a:ext cx="7560841" cy="144016"/>
            <a:chOff x="1331640" y="1131590"/>
            <a:chExt cx="7560840" cy="144016"/>
          </a:xfrm>
        </p:grpSpPr>
        <p:sp>
          <p:nvSpPr>
            <p:cNvPr id="11" name="Rectangle 17"/>
            <p:cNvSpPr/>
            <p:nvPr/>
          </p:nvSpPr>
          <p:spPr>
            <a:xfrm>
              <a:off x="169168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2" name="Rectangle 18"/>
            <p:cNvSpPr/>
            <p:nvPr/>
          </p:nvSpPr>
          <p:spPr>
            <a:xfrm>
              <a:off x="133164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3" name="Rectangle 19"/>
            <p:cNvSpPr/>
            <p:nvPr/>
          </p:nvSpPr>
          <p:spPr>
            <a:xfrm>
              <a:off x="205172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4" name="Rectangle 20"/>
            <p:cNvSpPr/>
            <p:nvPr/>
          </p:nvSpPr>
          <p:spPr>
            <a:xfrm>
              <a:off x="241176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5" name="Rectangle 21"/>
            <p:cNvSpPr/>
            <p:nvPr/>
          </p:nvSpPr>
          <p:spPr>
            <a:xfrm>
              <a:off x="277180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6" name="Rectangle 22"/>
            <p:cNvSpPr/>
            <p:nvPr/>
          </p:nvSpPr>
          <p:spPr>
            <a:xfrm>
              <a:off x="313184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7" name="Rectangle 23"/>
            <p:cNvSpPr/>
            <p:nvPr/>
          </p:nvSpPr>
          <p:spPr>
            <a:xfrm>
              <a:off x="349188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8" name="Rectangle 24"/>
            <p:cNvSpPr/>
            <p:nvPr/>
          </p:nvSpPr>
          <p:spPr>
            <a:xfrm>
              <a:off x="421196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9" name="Rectangle 25"/>
            <p:cNvSpPr/>
            <p:nvPr/>
          </p:nvSpPr>
          <p:spPr>
            <a:xfrm>
              <a:off x="385192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0" name="Rectangle 26"/>
            <p:cNvSpPr/>
            <p:nvPr/>
          </p:nvSpPr>
          <p:spPr>
            <a:xfrm>
              <a:off x="457200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1" name="Rectangle 27"/>
            <p:cNvSpPr/>
            <p:nvPr/>
          </p:nvSpPr>
          <p:spPr>
            <a:xfrm>
              <a:off x="493204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2" name="Rectangle 28"/>
            <p:cNvSpPr/>
            <p:nvPr/>
          </p:nvSpPr>
          <p:spPr>
            <a:xfrm>
              <a:off x="529208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3" name="Rectangle 29"/>
            <p:cNvSpPr/>
            <p:nvPr/>
          </p:nvSpPr>
          <p:spPr>
            <a:xfrm>
              <a:off x="565212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4" name="Rectangle 30"/>
            <p:cNvSpPr/>
            <p:nvPr/>
          </p:nvSpPr>
          <p:spPr>
            <a:xfrm>
              <a:off x="601216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5" name="Rectangle 31"/>
            <p:cNvSpPr/>
            <p:nvPr/>
          </p:nvSpPr>
          <p:spPr>
            <a:xfrm>
              <a:off x="673224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6" name="Rectangle 32"/>
            <p:cNvSpPr/>
            <p:nvPr/>
          </p:nvSpPr>
          <p:spPr>
            <a:xfrm>
              <a:off x="637220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7" name="Rectangle 33"/>
            <p:cNvSpPr/>
            <p:nvPr/>
          </p:nvSpPr>
          <p:spPr>
            <a:xfrm>
              <a:off x="709228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8" name="Rectangle 34"/>
            <p:cNvSpPr/>
            <p:nvPr/>
          </p:nvSpPr>
          <p:spPr>
            <a:xfrm>
              <a:off x="745232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9" name="Rectangle 35"/>
            <p:cNvSpPr/>
            <p:nvPr/>
          </p:nvSpPr>
          <p:spPr>
            <a:xfrm>
              <a:off x="781236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0" name="Rectangle 36"/>
            <p:cNvSpPr/>
            <p:nvPr/>
          </p:nvSpPr>
          <p:spPr>
            <a:xfrm>
              <a:off x="817240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1" name="Rectangle 37"/>
            <p:cNvSpPr/>
            <p:nvPr/>
          </p:nvSpPr>
          <p:spPr>
            <a:xfrm>
              <a:off x="853244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</p:grp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943D4-3CFE-49DE-98F1-5D800CF10B75}" type="datetime1">
              <a:rPr lang="de-CH" smtClean="0"/>
              <a:t>07.06.2022</a:t>
            </a:fld>
            <a:endParaRPr lang="fr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73EE-7050-4AD6-AC6B-F469499D2465}" type="datetime1">
              <a:rPr lang="de-CH" smtClean="0"/>
              <a:t>07.06.2022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31640" y="1200151"/>
            <a:ext cx="3672408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0072" y="1200151"/>
            <a:ext cx="3672408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AD16-A61D-4F58-B5DC-F27A16DBD632}" type="datetime1">
              <a:rPr lang="de-CH" smtClean="0"/>
              <a:t>07.06.2022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5ACB-E1E0-4C3D-B0C8-CA4218BD7EC1}" type="datetime1">
              <a:rPr lang="de-CH" smtClean="0"/>
              <a:t>07.06.2022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0BA5-D96A-4565-8567-F98FF7B3FF6B}" type="datetime1">
              <a:rPr lang="de-CH" smtClean="0"/>
              <a:t>07.06.2022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411760" y="4876007"/>
            <a:ext cx="4104456" cy="165100"/>
          </a:xfrm>
        </p:spPr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‹N›</a:t>
            </a:fld>
            <a:endParaRPr lang="fr-C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331641" y="205981"/>
            <a:ext cx="7560841" cy="6375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fr-FR" dirty="0"/>
              <a:t>Cliquez pour modifier le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31641" y="987576"/>
            <a:ext cx="7560841" cy="360705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331642" y="4876007"/>
            <a:ext cx="864095" cy="1651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143E920-EDDB-4C63-8AF3-E79A8678C8F0}" type="datetime1">
              <a:rPr lang="de-CH" smtClean="0"/>
              <a:t>07.06.2022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11762" y="4876007"/>
            <a:ext cx="4104455" cy="1651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H" dirty="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1331641" y="4731990"/>
            <a:ext cx="7560841" cy="144016"/>
            <a:chOff x="1331640" y="1131590"/>
            <a:chExt cx="7560840" cy="144016"/>
          </a:xfrm>
        </p:grpSpPr>
        <p:sp>
          <p:nvSpPr>
            <p:cNvPr id="18" name="Rectangle 17"/>
            <p:cNvSpPr/>
            <p:nvPr/>
          </p:nvSpPr>
          <p:spPr>
            <a:xfrm>
              <a:off x="169168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3164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05172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41176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7180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3184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49188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1196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85192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57200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3204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29208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65212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01216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73224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37220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09228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45232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1236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17240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53244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</p:grpSp>
      <p:pic>
        <p:nvPicPr>
          <p:cNvPr id="39" name="Image 38" descr="e21_Logo_klein_RGB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27776" y="4599881"/>
            <a:ext cx="1231857" cy="4106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/>
  <p:txStyles>
    <p:titleStyle>
      <a:lvl1pPr algn="l" defTabSz="914296" rtl="0" eaLnBrk="1" latinLnBrk="0" hangingPunct="1">
        <a:spcBef>
          <a:spcPct val="0"/>
        </a:spcBef>
        <a:buNone/>
        <a:defRPr sz="32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61" indent="-342861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865" indent="-285717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870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18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166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vgsilh.com/de/image/3183165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CH" dirty="0" err="1" smtClean="0"/>
              <a:t>Compiti</a:t>
            </a:r>
            <a:r>
              <a:rPr lang="de-CH" dirty="0" smtClean="0"/>
              <a:t> </a:t>
            </a:r>
            <a:br>
              <a:rPr lang="de-CH" dirty="0" smtClean="0"/>
            </a:br>
            <a:r>
              <a:rPr lang="de-CH" dirty="0" smtClean="0"/>
              <a:t>per le </a:t>
            </a:r>
            <a:r>
              <a:rPr lang="de-CH" dirty="0" err="1" smtClean="0"/>
              <a:t>persone</a:t>
            </a:r>
            <a:r>
              <a:rPr lang="de-CH" dirty="0" smtClean="0"/>
              <a:t> in </a:t>
            </a:r>
            <a:r>
              <a:rPr lang="de-CH" dirty="0" err="1" smtClean="0"/>
              <a:t>formazione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331642" y="4876007"/>
            <a:ext cx="864095" cy="165100"/>
          </a:xfrm>
        </p:spPr>
        <p:txBody>
          <a:bodyPr/>
          <a:lstStyle/>
          <a:p>
            <a:fld id="{96F86C33-8861-41F7-9E23-D3DBD1FE6498}" type="datetime1">
              <a:rPr lang="de-CH" smtClean="0"/>
              <a:t>07.06.2022</a:t>
            </a:fld>
            <a:endParaRPr lang="fr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11762" y="4876007"/>
            <a:ext cx="4104455" cy="165100"/>
          </a:xfrm>
        </p:spPr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9821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5E8401-1802-46AF-B845-33EBD0BD8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Compito</a:t>
            </a:r>
            <a:r>
              <a:rPr lang="de-CH" dirty="0" smtClean="0"/>
              <a:t> </a:t>
            </a:r>
            <a:r>
              <a:rPr lang="de-CH" dirty="0"/>
              <a:t>1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9AFAC7-271C-4261-B6EB-B77C6388F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73EE-7050-4AD6-AC6B-F469499D2465}" type="datetime1">
              <a:rPr lang="de-CH" smtClean="0"/>
              <a:t>07.06.2022</a:t>
            </a:fld>
            <a:endParaRPr lang="fr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A0B9E4-F49D-414C-BBE0-2194AD832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err="1" smtClean="0"/>
              <a:t>Diapositiva</a:t>
            </a:r>
            <a:r>
              <a:rPr lang="fr-CH" dirty="0" smtClean="0"/>
              <a:t> </a:t>
            </a:r>
            <a:r>
              <a:rPr lang="fr-CH" dirty="0"/>
              <a:t>2</a:t>
            </a:r>
          </a:p>
        </p:txBody>
      </p:sp>
      <p:pic>
        <p:nvPicPr>
          <p:cNvPr id="6" name="Inhaltsplatzhalter 4">
            <a:extLst>
              <a:ext uri="{FF2B5EF4-FFF2-40B4-BE49-F238E27FC236}">
                <a16:creationId xmlns:a16="http://schemas.microsoft.com/office/drawing/2014/main" id="{935B1FFB-187C-4590-B18C-288A3CDF3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1" y="989386"/>
            <a:ext cx="5611250" cy="369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55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3E4609-9586-49EB-A761-EB56D0099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1" y="205981"/>
            <a:ext cx="7560841" cy="1111445"/>
          </a:xfrm>
        </p:spPr>
        <p:txBody>
          <a:bodyPr>
            <a:normAutofit fontScale="90000"/>
          </a:bodyPr>
          <a:lstStyle/>
          <a:p>
            <a:r>
              <a:rPr lang="de-CH" b="1" dirty="0" smtClean="0"/>
              <a:t>«</a:t>
            </a:r>
            <a:r>
              <a:rPr lang="it-CH" b="1" dirty="0" smtClean="0"/>
              <a:t>La </a:t>
            </a:r>
            <a:r>
              <a:rPr lang="it-CH" b="1" dirty="0"/>
              <a:t>città di Lucerna ha raccolto durante il </a:t>
            </a:r>
            <a:r>
              <a:rPr lang="it-CH" b="1" dirty="0" smtClean="0"/>
              <a:t>carnevale quasi </a:t>
            </a:r>
            <a:r>
              <a:rPr lang="it-CH" b="1" dirty="0"/>
              <a:t>120 tonnellate di </a:t>
            </a:r>
            <a:r>
              <a:rPr lang="it-CH" b="1" dirty="0" smtClean="0"/>
              <a:t>rifiuti»</a:t>
            </a:r>
            <a:r>
              <a:rPr lang="de-CH" b="1" dirty="0"/>
              <a:t/>
            </a:r>
            <a:br>
              <a:rPr lang="de-CH" b="1" dirty="0"/>
            </a:br>
            <a:r>
              <a:rPr lang="de-CH" sz="1050" b="1" dirty="0" err="1" smtClean="0"/>
              <a:t>Fonte</a:t>
            </a:r>
            <a:r>
              <a:rPr lang="de-CH" sz="1050" b="1" dirty="0" smtClean="0"/>
              <a:t> : </a:t>
            </a:r>
            <a:r>
              <a:rPr lang="de-CH" sz="1050" b="1" dirty="0"/>
              <a:t>Luzerner Zeitung 2019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814591-02E8-40FA-B515-70843D64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73EE-7050-4AD6-AC6B-F469499D2465}" type="datetime1">
              <a:rPr lang="de-CH" smtClean="0"/>
              <a:t>07.06.2022</a:t>
            </a:fld>
            <a:endParaRPr lang="fr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9A1467-7666-4283-8F44-A358AEE18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err="1" smtClean="0"/>
              <a:t>Diapositiva</a:t>
            </a:r>
            <a:r>
              <a:rPr lang="fr-CH" dirty="0" smtClean="0"/>
              <a:t> </a:t>
            </a:r>
            <a:r>
              <a:rPr lang="fr-CH" dirty="0"/>
              <a:t>3</a:t>
            </a:r>
          </a:p>
        </p:txBody>
      </p:sp>
      <p:pic>
        <p:nvPicPr>
          <p:cNvPr id="6" name="Inhaltsplatzhalter 4">
            <a:extLst>
              <a:ext uri="{FF2B5EF4-FFF2-40B4-BE49-F238E27FC236}">
                <a16:creationId xmlns:a16="http://schemas.microsoft.com/office/drawing/2014/main" id="{DFB9298B-1168-4D32-B463-5D65972C8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289636"/>
            <a:ext cx="5112567" cy="3363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06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83012-5357-4C48-953B-5466AB8C9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Compito</a:t>
            </a:r>
            <a:r>
              <a:rPr lang="de-CH" dirty="0" smtClean="0"/>
              <a:t> </a:t>
            </a:r>
            <a:r>
              <a:rPr lang="de-CH" dirty="0"/>
              <a:t>2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6F1DD343-230F-4887-9BF4-0796BBCB58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755576" y="987574"/>
            <a:ext cx="4604942" cy="3606800"/>
          </a:xfrm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708EF7-22A7-485F-AF30-0113AC10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73EE-7050-4AD6-AC6B-F469499D2465}" type="datetime1">
              <a:rPr lang="de-CH" smtClean="0"/>
              <a:t>07.06.2022</a:t>
            </a:fld>
            <a:endParaRPr lang="fr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503095-0761-48EE-835F-F66BD382F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err="1" smtClean="0"/>
              <a:t>Diapositiva</a:t>
            </a:r>
            <a:r>
              <a:rPr lang="fr-CH" dirty="0" smtClean="0"/>
              <a:t> </a:t>
            </a:r>
            <a:r>
              <a:rPr lang="fr-CH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87071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B6CAC2-FB6F-4CC2-9EFA-D86BCAD4A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CH" sz="2400" dirty="0"/>
              <a:t>Bea Johnson </a:t>
            </a:r>
            <a:r>
              <a:rPr lang="de-CH" sz="2400" dirty="0" smtClean="0"/>
              <a:t>(</a:t>
            </a:r>
            <a:r>
              <a:rPr lang="de-CH" sz="2400" dirty="0" err="1" smtClean="0"/>
              <a:t>auteure</a:t>
            </a:r>
            <a:r>
              <a:rPr lang="de-CH" sz="2400" dirty="0" smtClean="0"/>
              <a:t> du </a:t>
            </a:r>
            <a:r>
              <a:rPr lang="de-CH" sz="2400" dirty="0" err="1" smtClean="0"/>
              <a:t>livre</a:t>
            </a:r>
            <a:r>
              <a:rPr lang="de-CH" sz="2400" dirty="0" smtClean="0"/>
              <a:t> «Zero </a:t>
            </a:r>
            <a:r>
              <a:rPr lang="de-CH" sz="2400" dirty="0" err="1"/>
              <a:t>Waste</a:t>
            </a:r>
            <a:r>
              <a:rPr lang="de-CH" sz="2400" dirty="0"/>
              <a:t> Home»)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2749D8-DCAD-4487-A627-E477BDA54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73EE-7050-4AD6-AC6B-F469499D2465}" type="datetime1">
              <a:rPr lang="de-CH" smtClean="0"/>
              <a:t>07.06.2022</a:t>
            </a:fld>
            <a:endParaRPr lang="fr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508446-F49F-42C7-A257-5D75B3117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err="1" smtClean="0"/>
              <a:t>Diapositiva</a:t>
            </a:r>
            <a:r>
              <a:rPr lang="fr-CH" dirty="0" smtClean="0"/>
              <a:t> </a:t>
            </a:r>
            <a:r>
              <a:rPr lang="fr-CH" dirty="0"/>
              <a:t>5</a:t>
            </a:r>
          </a:p>
        </p:txBody>
      </p:sp>
      <p:pic>
        <p:nvPicPr>
          <p:cNvPr id="6" name="Picture 2" descr="Bea Johnson">
            <a:extLst>
              <a:ext uri="{FF2B5EF4-FFF2-40B4-BE49-F238E27FC236}">
                <a16:creationId xmlns:a16="http://schemas.microsoft.com/office/drawing/2014/main" id="{8A2CAB79-B027-4F06-8A76-3F8387B24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571902"/>
            <a:ext cx="253085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FDB4F4A-7DAC-409A-A435-EE6F42353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5936" y="2931790"/>
            <a:ext cx="4680520" cy="18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CH" sz="1800" dirty="0" smtClean="0"/>
              <a:t>Il movimento </a:t>
            </a:r>
            <a:r>
              <a:rPr lang="it-CH" sz="1800" i="1" dirty="0" smtClean="0"/>
              <a:t>Zero Waste </a:t>
            </a:r>
            <a:r>
              <a:rPr lang="it-CH" sz="1800" dirty="0" smtClean="0"/>
              <a:t>(Rifiuti zero) s’impegna a ridurre in modo drastico e durevole la quantità di rifiuti. «Durevole» vuol dire che l’effetto è concreto e visibile per lungo tempo. </a:t>
            </a:r>
            <a:endParaRPr lang="it-CH" sz="1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6741B1-6A2F-4B46-BB49-42F72131A934}"/>
              </a:ext>
            </a:extLst>
          </p:cNvPr>
          <p:cNvSpPr txBox="1">
            <a:spLocks/>
          </p:cNvSpPr>
          <p:nvPr/>
        </p:nvSpPr>
        <p:spPr>
          <a:xfrm>
            <a:off x="254542" y="1134571"/>
            <a:ext cx="1887314" cy="1002085"/>
          </a:xfrm>
          <a:prstGeom prst="rect">
            <a:avLst/>
          </a:prstGeom>
        </p:spPr>
        <p:txBody>
          <a:bodyPr vert="horz" lIns="0" tIns="0" rIns="0" bIns="0" rtlCol="0" anchor="t">
            <a:normAutofit fontScale="92500"/>
          </a:bodyPr>
          <a:lstStyle>
            <a:lvl1pPr marL="342861" indent="-342861" algn="l" defTabSz="914296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865" indent="-285717" algn="l" defTabSz="914296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870" indent="-228574" algn="l" defTabSz="914296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018" indent="-228574" algn="l" defTabSz="914296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166" indent="-228574" algn="l" defTabSz="914296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314" indent="-228574" algn="l" defTabSz="914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62" indent="-228574" algn="l" defTabSz="914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10" indent="-228574" algn="l" defTabSz="914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758" indent="-228574" algn="l" defTabSz="914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CH" sz="1200" dirty="0" smtClean="0">
                <a:latin typeface="Arial"/>
                <a:cs typeface="Arial"/>
              </a:rPr>
              <a:t>Bea Johnson Con i rifiuti della sua economia domestica prodotti in un anno in un contenitore per la conserva.</a:t>
            </a:r>
            <a:endParaRPr lang="it-CH" sz="1200" dirty="0"/>
          </a:p>
        </p:txBody>
      </p:sp>
      <p:sp>
        <p:nvSpPr>
          <p:cNvPr id="8" name="Textfeld 7"/>
          <p:cNvSpPr txBox="1"/>
          <p:nvPr/>
        </p:nvSpPr>
        <p:spPr>
          <a:xfrm>
            <a:off x="179512" y="4374183"/>
            <a:ext cx="1800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 err="1" smtClean="0"/>
              <a:t>Fonte</a:t>
            </a:r>
            <a:r>
              <a:rPr lang="de-CH" sz="1050" dirty="0" smtClean="0"/>
              <a:t>: @</a:t>
            </a:r>
            <a:r>
              <a:rPr lang="de-CH" sz="1050" dirty="0" err="1" smtClean="0"/>
              <a:t>zerowastehome</a:t>
            </a:r>
            <a:endParaRPr lang="de-CH" sz="1050" dirty="0"/>
          </a:p>
        </p:txBody>
      </p:sp>
    </p:spTree>
    <p:extLst>
      <p:ext uri="{BB962C8B-B14F-4D97-AF65-F5344CB8AC3E}">
        <p14:creationId xmlns:p14="http://schemas.microsoft.com/office/powerpoint/2010/main" val="2845124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éducation21">
      <a:dk1>
        <a:srgbClr val="000000"/>
      </a:dk1>
      <a:lt1>
        <a:srgbClr val="FFFFFF"/>
      </a:lt1>
      <a:dk2>
        <a:srgbClr val="76415D"/>
      </a:dk2>
      <a:lt2>
        <a:srgbClr val="D0C8B8"/>
      </a:lt2>
      <a:accent1>
        <a:srgbClr val="D3057F"/>
      </a:accent1>
      <a:accent2>
        <a:srgbClr val="C10044"/>
      </a:accent2>
      <a:accent3>
        <a:srgbClr val="CC6600"/>
      </a:accent3>
      <a:accent4>
        <a:srgbClr val="F1AE00"/>
      </a:accent4>
      <a:accent5>
        <a:srgbClr val="AAB300"/>
      </a:accent5>
      <a:accent6>
        <a:srgbClr val="669933"/>
      </a:accent6>
      <a:hlink>
        <a:srgbClr val="D3057F"/>
      </a:hlink>
      <a:folHlink>
        <a:srgbClr val="7641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C028F17E-9D2C-47B3-A961-F638A0FA672A}" vid="{943A8612-923F-467D-9380-65F108FB382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009ECBB836DC4FA3D8A147ECBAE42D" ma:contentTypeVersion="31" ma:contentTypeDescription="Ein neues Dokument erstellen." ma:contentTypeScope="" ma:versionID="978e2f480ceeae5677cdad4cbf06af2c">
  <xsd:schema xmlns:xsd="http://www.w3.org/2001/XMLSchema" xmlns:xs="http://www.w3.org/2001/XMLSchema" xmlns:p="http://schemas.microsoft.com/office/2006/metadata/properties" xmlns:ns3="cd4d04bc-01e2-4faa-bb81-37723a1fd90e" xmlns:ns4="cca34c18-58ad-44a0-bb9e-450ab22a3cda" targetNamespace="http://schemas.microsoft.com/office/2006/metadata/properties" ma:root="true" ma:fieldsID="7e9700c9fecac44475cdcef8620ed365" ns3:_="" ns4:_="">
    <xsd:import namespace="cd4d04bc-01e2-4faa-bb81-37723a1fd90e"/>
    <xsd:import namespace="cca34c18-58ad-44a0-bb9e-450ab22a3c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ath_Settings" minOccurs="0"/>
                <xsd:element ref="ns3:MediaServiceGenerationTime" minOccurs="0"/>
                <xsd:element ref="ns3:MediaServiceEventHashCode" minOccurs="0"/>
                <xsd:element ref="ns3:Distribution_Groups" minOccurs="0"/>
                <xsd:element ref="ns3:LMS_Mappin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4d04bc-01e2-4faa-bb81-37723a1fd9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IsNotebookLocked" ma:index="26" nillable="true" ma:displayName="Is Notebook Locked" ma:internalName="IsNotebookLocked">
      <xsd:simpleType>
        <xsd:restriction base="dms:Boolean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a34c18-58ad-44a0-bb9e-450ab22a3cda" elementFormDefault="qualified">
    <xsd:import namespace="http://schemas.microsoft.com/office/2006/documentManagement/types"/>
    <xsd:import namespace="http://schemas.microsoft.com/office/infopath/2007/PartnerControls"/>
    <xsd:element name="SharedWithUsers" ma:index="2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9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msChannelId xmlns="cd4d04bc-01e2-4faa-bb81-37723a1fd90e" xsi:nil="true"/>
    <Invited_Teachers xmlns="cd4d04bc-01e2-4faa-bb81-37723a1fd90e" xsi:nil="true"/>
    <IsNotebookLocked xmlns="cd4d04bc-01e2-4faa-bb81-37723a1fd90e" xsi:nil="true"/>
    <Teachers xmlns="cd4d04bc-01e2-4faa-bb81-37723a1fd90e">
      <UserInfo>
        <DisplayName/>
        <AccountId xsi:nil="true"/>
        <AccountType/>
      </UserInfo>
    </Teachers>
    <Student_Groups xmlns="cd4d04bc-01e2-4faa-bb81-37723a1fd90e">
      <UserInfo>
        <DisplayName/>
        <AccountId xsi:nil="true"/>
        <AccountType/>
      </UserInfo>
    </Student_Groups>
    <Distribution_Groups xmlns="cd4d04bc-01e2-4faa-bb81-37723a1fd90e" xsi:nil="true"/>
    <Self_Registration_Enabled xmlns="cd4d04bc-01e2-4faa-bb81-37723a1fd90e" xsi:nil="true"/>
    <DefaultSectionNames xmlns="cd4d04bc-01e2-4faa-bb81-37723a1fd90e" xsi:nil="true"/>
    <Is_Collaboration_Space_Locked xmlns="cd4d04bc-01e2-4faa-bb81-37723a1fd90e" xsi:nil="true"/>
    <NotebookType xmlns="cd4d04bc-01e2-4faa-bb81-37723a1fd90e" xsi:nil="true"/>
    <Students xmlns="cd4d04bc-01e2-4faa-bb81-37723a1fd90e">
      <UserInfo>
        <DisplayName/>
        <AccountId xsi:nil="true"/>
        <AccountType/>
      </UserInfo>
    </Students>
    <Has_Teacher_Only_SectionGroup xmlns="cd4d04bc-01e2-4faa-bb81-37723a1fd90e" xsi:nil="true"/>
    <Invited_Students xmlns="cd4d04bc-01e2-4faa-bb81-37723a1fd90e" xsi:nil="true"/>
    <LMS_Mappings xmlns="cd4d04bc-01e2-4faa-bb81-37723a1fd90e" xsi:nil="true"/>
    <FolderType xmlns="cd4d04bc-01e2-4faa-bb81-37723a1fd90e" xsi:nil="true"/>
    <CultureName xmlns="cd4d04bc-01e2-4faa-bb81-37723a1fd90e" xsi:nil="true"/>
    <Owner xmlns="cd4d04bc-01e2-4faa-bb81-37723a1fd90e">
      <UserInfo>
        <DisplayName/>
        <AccountId xsi:nil="true"/>
        <AccountType/>
      </UserInfo>
    </Owner>
    <AppVersion xmlns="cd4d04bc-01e2-4faa-bb81-37723a1fd90e" xsi:nil="true"/>
    <Templates xmlns="cd4d04bc-01e2-4faa-bb81-37723a1fd90e" xsi:nil="true"/>
    <Math_Settings xmlns="cd4d04bc-01e2-4faa-bb81-37723a1fd90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E3BCBA-A644-472C-935E-93C4036F32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4d04bc-01e2-4faa-bb81-37723a1fd90e"/>
    <ds:schemaRef ds:uri="cca34c18-58ad-44a0-bb9e-450ab22a3c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A05342-9C6C-4BCF-9105-7566F26A1084}">
  <ds:schemaRefs>
    <ds:schemaRef ds:uri="http://purl.org/dc/elements/1.1/"/>
    <ds:schemaRef ds:uri="http://schemas.microsoft.com/office/2006/metadata/properties"/>
    <ds:schemaRef ds:uri="cd4d04bc-01e2-4faa-bb81-37723a1fd90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ca34c18-58ad-44a0-bb9e-450ab22a3cd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F643DA6-690C-4983-B510-05ED9B7476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e21_Vorlage_16x9</Template>
  <TotalTime>0</TotalTime>
  <Words>108</Words>
  <Application>Microsoft Office PowerPoint</Application>
  <PresentationFormat>Presentazione su schermo (16:9)</PresentationFormat>
  <Paragraphs>20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TSTAR PRO</vt:lpstr>
      <vt:lpstr>Thème Office</vt:lpstr>
      <vt:lpstr>Compiti  per le persone in formazione</vt:lpstr>
      <vt:lpstr>Compito 1</vt:lpstr>
      <vt:lpstr>«La città di Lucerna ha raccolto durante il carnevale quasi 120 tonnellate di rifiuti» Fonte : Luzerner Zeitung 2019</vt:lpstr>
      <vt:lpstr>Compito 2</vt:lpstr>
      <vt:lpstr>Bea Johnson (auteure du livre «Zero Waste Home»)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Plastik</dc:title>
  <dc:creator>Elena Lorenzo</dc:creator>
  <cp:lastModifiedBy>Fabio Guarneri</cp:lastModifiedBy>
  <cp:revision>38</cp:revision>
  <cp:lastPrinted>2018-01-09T11:47:39Z</cp:lastPrinted>
  <dcterms:created xsi:type="dcterms:W3CDTF">2020-07-03T06:52:58Z</dcterms:created>
  <dcterms:modified xsi:type="dcterms:W3CDTF">2022-06-07T14:57:00Z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0x010100C5009ECBB836DC4FA3D8A147ECBAE42D</vt:lpwstr>
  </property>
</Properties>
</file>